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68" r:id="rId6"/>
    <p:sldId id="257" r:id="rId7"/>
    <p:sldId id="259" r:id="rId8"/>
    <p:sldId id="264" r:id="rId9"/>
    <p:sldId id="265" r:id="rId10"/>
    <p:sldId id="266" r:id="rId11"/>
    <p:sldId id="267" r:id="rId12"/>
    <p:sldId id="271" r:id="rId13"/>
    <p:sldId id="269" r:id="rId14"/>
    <p:sldId id="270" r:id="rId15"/>
    <p:sldId id="273" r:id="rId16"/>
    <p:sldId id="274" r:id="rId17"/>
    <p:sldId id="263" r:id="rId18"/>
    <p:sldId id="272" r:id="rId19"/>
    <p:sldId id="275" r:id="rId20"/>
    <p:sldId id="276" r:id="rId21"/>
    <p:sldId id="277" r:id="rId22"/>
    <p:sldId id="25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317C7"/>
    <a:srgbClr val="A53598"/>
    <a:srgbClr val="93FFFF"/>
    <a:srgbClr val="FFFFFF"/>
    <a:srgbClr val="0099CC"/>
    <a:srgbClr val="33CCCC"/>
    <a:srgbClr val="00B6F6"/>
    <a:srgbClr val="FF66CC"/>
    <a:srgbClr val="66FFFF"/>
    <a:srgbClr val="B8822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756" autoAdjust="0"/>
  </p:normalViewPr>
  <p:slideViewPr>
    <p:cSldViewPr>
      <p:cViewPr varScale="1">
        <p:scale>
          <a:sx n="61" d="100"/>
          <a:sy n="61" d="100"/>
        </p:scale>
        <p:origin x="-13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50626-BDE9-4908-866C-5206A55AEF0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132EA25-D735-438B-8EB7-B010BFF0A7BA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Дети</a:t>
          </a:r>
          <a:endParaRPr lang="ru-RU" sz="32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D249FCB-F609-44DA-9782-30249EDC1755}" type="parTrans" cxnId="{02073E2E-2FBA-4DE3-BCF9-C1D588FA904E}">
      <dgm:prSet/>
      <dgm:spPr/>
      <dgm:t>
        <a:bodyPr/>
        <a:lstStyle/>
        <a:p>
          <a:endParaRPr lang="ru-RU"/>
        </a:p>
      </dgm:t>
    </dgm:pt>
    <dgm:pt modelId="{2A475E04-643B-4D8F-8DDE-BBF1658CE256}" type="sibTrans" cxnId="{02073E2E-2FBA-4DE3-BCF9-C1D588FA904E}">
      <dgm:prSet/>
      <dgm:spPr/>
      <dgm:t>
        <a:bodyPr/>
        <a:lstStyle/>
        <a:p>
          <a:endParaRPr lang="ru-RU"/>
        </a:p>
      </dgm:t>
    </dgm:pt>
    <dgm:pt modelId="{8B0C860E-2E60-47EB-BEF0-E636A5AA940E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Родители</a:t>
          </a:r>
          <a:endParaRPr lang="ru-RU" sz="2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8120BA4A-2F98-4260-ABF0-15B5EA9FFC1E}" type="parTrans" cxnId="{902F336C-10F3-44F2-94A8-B71DA3478E14}">
      <dgm:prSet/>
      <dgm:spPr/>
      <dgm:t>
        <a:bodyPr/>
        <a:lstStyle/>
        <a:p>
          <a:endParaRPr lang="ru-RU"/>
        </a:p>
      </dgm:t>
    </dgm:pt>
    <dgm:pt modelId="{4C41A123-CD7B-4724-A6B4-55D51EFA0269}" type="sibTrans" cxnId="{902F336C-10F3-44F2-94A8-B71DA3478E14}">
      <dgm:prSet/>
      <dgm:spPr/>
      <dgm:t>
        <a:bodyPr/>
        <a:lstStyle/>
        <a:p>
          <a:endParaRPr lang="ru-RU"/>
        </a:p>
      </dgm:t>
    </dgm:pt>
    <dgm:pt modelId="{5DD98FC5-4DAF-4BE9-8B95-AD3926DBB3FC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Воспитатели</a:t>
          </a:r>
          <a:endParaRPr lang="ru-RU" sz="2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FC80181-0DE9-4A20-BA75-2EFAAAAF46AA}" type="parTrans" cxnId="{59C73147-1408-491E-A08E-E212BFE82F0C}">
      <dgm:prSet/>
      <dgm:spPr/>
      <dgm:t>
        <a:bodyPr/>
        <a:lstStyle/>
        <a:p>
          <a:endParaRPr lang="ru-RU"/>
        </a:p>
      </dgm:t>
    </dgm:pt>
    <dgm:pt modelId="{BA61E38A-ED9A-4184-8234-CA2E074B8E7B}" type="sibTrans" cxnId="{59C73147-1408-491E-A08E-E212BFE82F0C}">
      <dgm:prSet/>
      <dgm:spPr/>
      <dgm:t>
        <a:bodyPr/>
        <a:lstStyle/>
        <a:p>
          <a:endParaRPr lang="ru-RU"/>
        </a:p>
      </dgm:t>
    </dgm:pt>
    <dgm:pt modelId="{0DCDCA7F-E910-43B1-83EA-F130D560F9F1}">
      <dgm:prSet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Музыкальный руководитель</a:t>
          </a:r>
          <a:endParaRPr lang="ru-RU" sz="24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89EE44AE-4525-4538-A18B-AB13230F8412}" type="parTrans" cxnId="{C1533653-DB9C-4FBE-99A1-6F5D2523DA6B}">
      <dgm:prSet/>
      <dgm:spPr/>
      <dgm:t>
        <a:bodyPr/>
        <a:lstStyle/>
        <a:p>
          <a:endParaRPr lang="ru-RU"/>
        </a:p>
      </dgm:t>
    </dgm:pt>
    <dgm:pt modelId="{D5750ECE-2D0F-48E4-A865-E14FA527AADF}" type="sibTrans" cxnId="{C1533653-DB9C-4FBE-99A1-6F5D2523DA6B}">
      <dgm:prSet/>
      <dgm:spPr/>
      <dgm:t>
        <a:bodyPr/>
        <a:lstStyle/>
        <a:p>
          <a:endParaRPr lang="ru-RU"/>
        </a:p>
      </dgm:t>
    </dgm:pt>
    <dgm:pt modelId="{D3528611-69B8-4005-B683-5526896D503D}" type="pres">
      <dgm:prSet presAssocID="{0AA50626-BDE9-4908-866C-5206A55AEF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ABD24-1112-415B-B56D-01FEFC2BB60E}" type="pres">
      <dgm:prSet presAssocID="{C132EA25-D735-438B-8EB7-B010BFF0A7BA}" presName="parentLin" presStyleCnt="0"/>
      <dgm:spPr/>
    </dgm:pt>
    <dgm:pt modelId="{E23FB55E-0951-43A9-9D83-B31648B84E65}" type="pres">
      <dgm:prSet presAssocID="{C132EA25-D735-438B-8EB7-B010BFF0A7B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F58CD44-28B8-4F73-B4D8-272FBBEE3E24}" type="pres">
      <dgm:prSet presAssocID="{C132EA25-D735-438B-8EB7-B010BFF0A7BA}" presName="parentText" presStyleLbl="node1" presStyleIdx="0" presStyleCnt="4" custLinFactNeighborX="-5501" custLinFactNeighborY="-11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9BE6F-B20F-4E47-AD0D-0B12918C2866}" type="pres">
      <dgm:prSet presAssocID="{C132EA25-D735-438B-8EB7-B010BFF0A7BA}" presName="negativeSpace" presStyleCnt="0"/>
      <dgm:spPr/>
    </dgm:pt>
    <dgm:pt modelId="{A904A706-FED5-4496-9BA6-EB85C377B004}" type="pres">
      <dgm:prSet presAssocID="{C132EA25-D735-438B-8EB7-B010BFF0A7BA}" presName="childText" presStyleLbl="conFgAcc1" presStyleIdx="0" presStyleCnt="4">
        <dgm:presLayoutVars>
          <dgm:bulletEnabled val="1"/>
        </dgm:presLayoutVars>
      </dgm:prSet>
      <dgm:spPr/>
    </dgm:pt>
    <dgm:pt modelId="{FE4C51A2-37B2-44B3-8848-08D5B09D7E01}" type="pres">
      <dgm:prSet presAssocID="{2A475E04-643B-4D8F-8DDE-BBF1658CE256}" presName="spaceBetweenRectangles" presStyleCnt="0"/>
      <dgm:spPr/>
    </dgm:pt>
    <dgm:pt modelId="{F9DFB675-9D33-42DA-9C92-0580E4429471}" type="pres">
      <dgm:prSet presAssocID="{8B0C860E-2E60-47EB-BEF0-E636A5AA940E}" presName="parentLin" presStyleCnt="0"/>
      <dgm:spPr/>
    </dgm:pt>
    <dgm:pt modelId="{51C6D9ED-B260-4D94-BF76-A438716B8216}" type="pres">
      <dgm:prSet presAssocID="{8B0C860E-2E60-47EB-BEF0-E636A5AA940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0C944C2-19FD-46BB-9E65-FB6E5C9FB184}" type="pres">
      <dgm:prSet presAssocID="{8B0C860E-2E60-47EB-BEF0-E636A5AA940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A4023-741A-439B-9E76-3B5E21236375}" type="pres">
      <dgm:prSet presAssocID="{8B0C860E-2E60-47EB-BEF0-E636A5AA940E}" presName="negativeSpace" presStyleCnt="0"/>
      <dgm:spPr/>
    </dgm:pt>
    <dgm:pt modelId="{2DA7C316-D216-4224-A5C7-B8329FF70E57}" type="pres">
      <dgm:prSet presAssocID="{8B0C860E-2E60-47EB-BEF0-E636A5AA940E}" presName="childText" presStyleLbl="conFgAcc1" presStyleIdx="1" presStyleCnt="4">
        <dgm:presLayoutVars>
          <dgm:bulletEnabled val="1"/>
        </dgm:presLayoutVars>
      </dgm:prSet>
      <dgm:spPr/>
    </dgm:pt>
    <dgm:pt modelId="{EDEDF1D5-9D55-44F1-A0C6-468C42A8DAF3}" type="pres">
      <dgm:prSet presAssocID="{4C41A123-CD7B-4724-A6B4-55D51EFA0269}" presName="spaceBetweenRectangles" presStyleCnt="0"/>
      <dgm:spPr/>
    </dgm:pt>
    <dgm:pt modelId="{74452EEC-4E13-4C73-96DE-B40772FA5939}" type="pres">
      <dgm:prSet presAssocID="{5DD98FC5-4DAF-4BE9-8B95-AD3926DBB3FC}" presName="parentLin" presStyleCnt="0"/>
      <dgm:spPr/>
    </dgm:pt>
    <dgm:pt modelId="{3278C956-91B4-49FF-AF4B-B1A1261465FC}" type="pres">
      <dgm:prSet presAssocID="{5DD98FC5-4DAF-4BE9-8B95-AD3926DBB3F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0A27A3C-166B-4CEF-A401-6A8FEDFBD5C6}" type="pres">
      <dgm:prSet presAssocID="{5DD98FC5-4DAF-4BE9-8B95-AD3926DBB3F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A36C2-2350-4722-AD4C-D6F35B777DA6}" type="pres">
      <dgm:prSet presAssocID="{5DD98FC5-4DAF-4BE9-8B95-AD3926DBB3FC}" presName="negativeSpace" presStyleCnt="0"/>
      <dgm:spPr/>
    </dgm:pt>
    <dgm:pt modelId="{1CCFA057-84FF-40CC-A2BA-0E885A54CD2E}" type="pres">
      <dgm:prSet presAssocID="{5DD98FC5-4DAF-4BE9-8B95-AD3926DBB3FC}" presName="childText" presStyleLbl="conFgAcc1" presStyleIdx="2" presStyleCnt="4">
        <dgm:presLayoutVars>
          <dgm:bulletEnabled val="1"/>
        </dgm:presLayoutVars>
      </dgm:prSet>
      <dgm:spPr/>
    </dgm:pt>
    <dgm:pt modelId="{2B6FD8D0-03F8-4414-B85E-B90A2507A071}" type="pres">
      <dgm:prSet presAssocID="{BA61E38A-ED9A-4184-8234-CA2E074B8E7B}" presName="spaceBetweenRectangles" presStyleCnt="0"/>
      <dgm:spPr/>
    </dgm:pt>
    <dgm:pt modelId="{73CAA941-490B-4480-92D9-6FE613C0B121}" type="pres">
      <dgm:prSet presAssocID="{0DCDCA7F-E910-43B1-83EA-F130D560F9F1}" presName="parentLin" presStyleCnt="0"/>
      <dgm:spPr/>
    </dgm:pt>
    <dgm:pt modelId="{A1D933A6-6434-460D-9D75-D0DC05BB050A}" type="pres">
      <dgm:prSet presAssocID="{0DCDCA7F-E910-43B1-83EA-F130D560F9F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D6EF3D6-7A56-4449-BA1D-55FD0AE56049}" type="pres">
      <dgm:prSet presAssocID="{0DCDCA7F-E910-43B1-83EA-F130D560F9F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E0E10-72FD-4EB6-BBF8-C76B9705DFE2}" type="pres">
      <dgm:prSet presAssocID="{0DCDCA7F-E910-43B1-83EA-F130D560F9F1}" presName="negativeSpace" presStyleCnt="0"/>
      <dgm:spPr/>
    </dgm:pt>
    <dgm:pt modelId="{CCB9B5F9-CBCE-4673-9EFE-5BD499D7DAF6}" type="pres">
      <dgm:prSet presAssocID="{0DCDCA7F-E910-43B1-83EA-F130D560F9F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2073E2E-2FBA-4DE3-BCF9-C1D588FA904E}" srcId="{0AA50626-BDE9-4908-866C-5206A55AEF08}" destId="{C132EA25-D735-438B-8EB7-B010BFF0A7BA}" srcOrd="0" destOrd="0" parTransId="{FD249FCB-F609-44DA-9782-30249EDC1755}" sibTransId="{2A475E04-643B-4D8F-8DDE-BBF1658CE256}"/>
    <dgm:cxn modelId="{343BB8A5-B815-46D1-B378-7BB1512BE806}" type="presOf" srcId="{0AA50626-BDE9-4908-866C-5206A55AEF08}" destId="{D3528611-69B8-4005-B683-5526896D503D}" srcOrd="0" destOrd="0" presId="urn:microsoft.com/office/officeart/2005/8/layout/list1"/>
    <dgm:cxn modelId="{8CB4FD4A-6CC2-4BAB-8203-74FD89D33AC7}" type="presOf" srcId="{C132EA25-D735-438B-8EB7-B010BFF0A7BA}" destId="{4F58CD44-28B8-4F73-B4D8-272FBBEE3E24}" srcOrd="1" destOrd="0" presId="urn:microsoft.com/office/officeart/2005/8/layout/list1"/>
    <dgm:cxn modelId="{4801B4C2-340E-4BBE-99EB-7D99D1A37D46}" type="presOf" srcId="{0DCDCA7F-E910-43B1-83EA-F130D560F9F1}" destId="{A1D933A6-6434-460D-9D75-D0DC05BB050A}" srcOrd="0" destOrd="0" presId="urn:microsoft.com/office/officeart/2005/8/layout/list1"/>
    <dgm:cxn modelId="{2AC10C30-281A-404B-AEE0-40AA23E3BD5C}" type="presOf" srcId="{5DD98FC5-4DAF-4BE9-8B95-AD3926DBB3FC}" destId="{3278C956-91B4-49FF-AF4B-B1A1261465FC}" srcOrd="0" destOrd="0" presId="urn:microsoft.com/office/officeart/2005/8/layout/list1"/>
    <dgm:cxn modelId="{848405C2-787E-4D3B-9743-1A9927E6E088}" type="presOf" srcId="{8B0C860E-2E60-47EB-BEF0-E636A5AA940E}" destId="{51C6D9ED-B260-4D94-BF76-A438716B8216}" srcOrd="0" destOrd="0" presId="urn:microsoft.com/office/officeart/2005/8/layout/list1"/>
    <dgm:cxn modelId="{8A09A4E8-B131-44D2-873C-83759463F3ED}" type="presOf" srcId="{C132EA25-D735-438B-8EB7-B010BFF0A7BA}" destId="{E23FB55E-0951-43A9-9D83-B31648B84E65}" srcOrd="0" destOrd="0" presId="urn:microsoft.com/office/officeart/2005/8/layout/list1"/>
    <dgm:cxn modelId="{3DB61DEB-2E4E-4868-808D-590404F99AE4}" type="presOf" srcId="{8B0C860E-2E60-47EB-BEF0-E636A5AA940E}" destId="{60C944C2-19FD-46BB-9E65-FB6E5C9FB184}" srcOrd="1" destOrd="0" presId="urn:microsoft.com/office/officeart/2005/8/layout/list1"/>
    <dgm:cxn modelId="{ED16BA2C-ADA6-4B78-B548-6D0B211D85A8}" type="presOf" srcId="{5DD98FC5-4DAF-4BE9-8B95-AD3926DBB3FC}" destId="{F0A27A3C-166B-4CEF-A401-6A8FEDFBD5C6}" srcOrd="1" destOrd="0" presId="urn:microsoft.com/office/officeart/2005/8/layout/list1"/>
    <dgm:cxn modelId="{921F6A08-C93D-4CF7-82CF-DE691BBBC4FF}" type="presOf" srcId="{0DCDCA7F-E910-43B1-83EA-F130D560F9F1}" destId="{1D6EF3D6-7A56-4449-BA1D-55FD0AE56049}" srcOrd="1" destOrd="0" presId="urn:microsoft.com/office/officeart/2005/8/layout/list1"/>
    <dgm:cxn modelId="{59C73147-1408-491E-A08E-E212BFE82F0C}" srcId="{0AA50626-BDE9-4908-866C-5206A55AEF08}" destId="{5DD98FC5-4DAF-4BE9-8B95-AD3926DBB3FC}" srcOrd="2" destOrd="0" parTransId="{BFC80181-0DE9-4A20-BA75-2EFAAAAF46AA}" sibTransId="{BA61E38A-ED9A-4184-8234-CA2E074B8E7B}"/>
    <dgm:cxn modelId="{902F336C-10F3-44F2-94A8-B71DA3478E14}" srcId="{0AA50626-BDE9-4908-866C-5206A55AEF08}" destId="{8B0C860E-2E60-47EB-BEF0-E636A5AA940E}" srcOrd="1" destOrd="0" parTransId="{8120BA4A-2F98-4260-ABF0-15B5EA9FFC1E}" sibTransId="{4C41A123-CD7B-4724-A6B4-55D51EFA0269}"/>
    <dgm:cxn modelId="{C1533653-DB9C-4FBE-99A1-6F5D2523DA6B}" srcId="{0AA50626-BDE9-4908-866C-5206A55AEF08}" destId="{0DCDCA7F-E910-43B1-83EA-F130D560F9F1}" srcOrd="3" destOrd="0" parTransId="{89EE44AE-4525-4538-A18B-AB13230F8412}" sibTransId="{D5750ECE-2D0F-48E4-A865-E14FA527AADF}"/>
    <dgm:cxn modelId="{BE670867-CE4A-4BA9-81D9-E49CBAD7AD24}" type="presParOf" srcId="{D3528611-69B8-4005-B683-5526896D503D}" destId="{3F0ABD24-1112-415B-B56D-01FEFC2BB60E}" srcOrd="0" destOrd="0" presId="urn:microsoft.com/office/officeart/2005/8/layout/list1"/>
    <dgm:cxn modelId="{68E07ED2-262B-4C38-9808-BCC2468BFE4E}" type="presParOf" srcId="{3F0ABD24-1112-415B-B56D-01FEFC2BB60E}" destId="{E23FB55E-0951-43A9-9D83-B31648B84E65}" srcOrd="0" destOrd="0" presId="urn:microsoft.com/office/officeart/2005/8/layout/list1"/>
    <dgm:cxn modelId="{5791736F-C8C4-4DE3-BDAB-F894E7408D66}" type="presParOf" srcId="{3F0ABD24-1112-415B-B56D-01FEFC2BB60E}" destId="{4F58CD44-28B8-4F73-B4D8-272FBBEE3E24}" srcOrd="1" destOrd="0" presId="urn:microsoft.com/office/officeart/2005/8/layout/list1"/>
    <dgm:cxn modelId="{B4212B48-D609-4ACD-9FD0-ED59D679A134}" type="presParOf" srcId="{D3528611-69B8-4005-B683-5526896D503D}" destId="{1B09BE6F-B20F-4E47-AD0D-0B12918C2866}" srcOrd="1" destOrd="0" presId="urn:microsoft.com/office/officeart/2005/8/layout/list1"/>
    <dgm:cxn modelId="{0B8A6639-03F5-4E50-8B97-EA91410904B6}" type="presParOf" srcId="{D3528611-69B8-4005-B683-5526896D503D}" destId="{A904A706-FED5-4496-9BA6-EB85C377B004}" srcOrd="2" destOrd="0" presId="urn:microsoft.com/office/officeart/2005/8/layout/list1"/>
    <dgm:cxn modelId="{D7F13DC1-DEFB-4E3F-B5AE-4531334FE67A}" type="presParOf" srcId="{D3528611-69B8-4005-B683-5526896D503D}" destId="{FE4C51A2-37B2-44B3-8848-08D5B09D7E01}" srcOrd="3" destOrd="0" presId="urn:microsoft.com/office/officeart/2005/8/layout/list1"/>
    <dgm:cxn modelId="{50661D31-EFFB-4F49-8E21-E60BEB5DD31A}" type="presParOf" srcId="{D3528611-69B8-4005-B683-5526896D503D}" destId="{F9DFB675-9D33-42DA-9C92-0580E4429471}" srcOrd="4" destOrd="0" presId="urn:microsoft.com/office/officeart/2005/8/layout/list1"/>
    <dgm:cxn modelId="{62D8BB5C-3D38-4500-A58D-2CD42E53AEDD}" type="presParOf" srcId="{F9DFB675-9D33-42DA-9C92-0580E4429471}" destId="{51C6D9ED-B260-4D94-BF76-A438716B8216}" srcOrd="0" destOrd="0" presId="urn:microsoft.com/office/officeart/2005/8/layout/list1"/>
    <dgm:cxn modelId="{5725B259-A883-4D0F-8DFC-2F60CD73C3D9}" type="presParOf" srcId="{F9DFB675-9D33-42DA-9C92-0580E4429471}" destId="{60C944C2-19FD-46BB-9E65-FB6E5C9FB184}" srcOrd="1" destOrd="0" presId="urn:microsoft.com/office/officeart/2005/8/layout/list1"/>
    <dgm:cxn modelId="{0906C51E-1CBB-4BF9-BE50-C160C8AC8D50}" type="presParOf" srcId="{D3528611-69B8-4005-B683-5526896D503D}" destId="{5EFA4023-741A-439B-9E76-3B5E21236375}" srcOrd="5" destOrd="0" presId="urn:microsoft.com/office/officeart/2005/8/layout/list1"/>
    <dgm:cxn modelId="{413891A9-9120-4FFA-8FE9-AB2CC291F1C1}" type="presParOf" srcId="{D3528611-69B8-4005-B683-5526896D503D}" destId="{2DA7C316-D216-4224-A5C7-B8329FF70E57}" srcOrd="6" destOrd="0" presId="urn:microsoft.com/office/officeart/2005/8/layout/list1"/>
    <dgm:cxn modelId="{ECACE5D8-6026-4CF6-92F3-2FF34D1EBB61}" type="presParOf" srcId="{D3528611-69B8-4005-B683-5526896D503D}" destId="{EDEDF1D5-9D55-44F1-A0C6-468C42A8DAF3}" srcOrd="7" destOrd="0" presId="urn:microsoft.com/office/officeart/2005/8/layout/list1"/>
    <dgm:cxn modelId="{3995D9A7-648B-4F72-AF46-6FFACD71275A}" type="presParOf" srcId="{D3528611-69B8-4005-B683-5526896D503D}" destId="{74452EEC-4E13-4C73-96DE-B40772FA5939}" srcOrd="8" destOrd="0" presId="urn:microsoft.com/office/officeart/2005/8/layout/list1"/>
    <dgm:cxn modelId="{9C48A037-D039-40F6-B1DD-4B3B2D452A69}" type="presParOf" srcId="{74452EEC-4E13-4C73-96DE-B40772FA5939}" destId="{3278C956-91B4-49FF-AF4B-B1A1261465FC}" srcOrd="0" destOrd="0" presId="urn:microsoft.com/office/officeart/2005/8/layout/list1"/>
    <dgm:cxn modelId="{693EC301-F252-40F4-8520-98D3FBCE684F}" type="presParOf" srcId="{74452EEC-4E13-4C73-96DE-B40772FA5939}" destId="{F0A27A3C-166B-4CEF-A401-6A8FEDFBD5C6}" srcOrd="1" destOrd="0" presId="urn:microsoft.com/office/officeart/2005/8/layout/list1"/>
    <dgm:cxn modelId="{73D81A25-DD89-4C2D-BDE5-8E7147DB169A}" type="presParOf" srcId="{D3528611-69B8-4005-B683-5526896D503D}" destId="{71AA36C2-2350-4722-AD4C-D6F35B777DA6}" srcOrd="9" destOrd="0" presId="urn:microsoft.com/office/officeart/2005/8/layout/list1"/>
    <dgm:cxn modelId="{9B2D6B66-AEED-4A78-8B90-2D693A0BAC33}" type="presParOf" srcId="{D3528611-69B8-4005-B683-5526896D503D}" destId="{1CCFA057-84FF-40CC-A2BA-0E885A54CD2E}" srcOrd="10" destOrd="0" presId="urn:microsoft.com/office/officeart/2005/8/layout/list1"/>
    <dgm:cxn modelId="{E27829D4-369D-4DD7-B5EA-64E342C862DD}" type="presParOf" srcId="{D3528611-69B8-4005-B683-5526896D503D}" destId="{2B6FD8D0-03F8-4414-B85E-B90A2507A071}" srcOrd="11" destOrd="0" presId="urn:microsoft.com/office/officeart/2005/8/layout/list1"/>
    <dgm:cxn modelId="{BFA8A9C2-7FE1-4BE3-952A-6BCFDE77232E}" type="presParOf" srcId="{D3528611-69B8-4005-B683-5526896D503D}" destId="{73CAA941-490B-4480-92D9-6FE613C0B121}" srcOrd="12" destOrd="0" presId="urn:microsoft.com/office/officeart/2005/8/layout/list1"/>
    <dgm:cxn modelId="{62322D1D-14F0-4A2E-A523-FB3BD0EAD617}" type="presParOf" srcId="{73CAA941-490B-4480-92D9-6FE613C0B121}" destId="{A1D933A6-6434-460D-9D75-D0DC05BB050A}" srcOrd="0" destOrd="0" presId="urn:microsoft.com/office/officeart/2005/8/layout/list1"/>
    <dgm:cxn modelId="{A0649332-7F3C-4BFA-8A33-B4673DB8C73D}" type="presParOf" srcId="{73CAA941-490B-4480-92D9-6FE613C0B121}" destId="{1D6EF3D6-7A56-4449-BA1D-55FD0AE56049}" srcOrd="1" destOrd="0" presId="urn:microsoft.com/office/officeart/2005/8/layout/list1"/>
    <dgm:cxn modelId="{1C2306C7-9629-46AF-8FF4-DAC40E3C159B}" type="presParOf" srcId="{D3528611-69B8-4005-B683-5526896D503D}" destId="{276E0E10-72FD-4EB6-BBF8-C76B9705DFE2}" srcOrd="13" destOrd="0" presId="urn:microsoft.com/office/officeart/2005/8/layout/list1"/>
    <dgm:cxn modelId="{6C781DD1-FED1-4598-8472-1C468E412141}" type="presParOf" srcId="{D3528611-69B8-4005-B683-5526896D503D}" destId="{CCB9B5F9-CBCE-4673-9EFE-5BD499D7DAF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04A706-FED5-4496-9BA6-EB85C377B004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8CD44-28B8-4F73-B4D8-272FBBEE3E24}">
      <dsp:nvSpPr>
        <dsp:cNvPr id="0" name=""/>
        <dsp:cNvSpPr/>
      </dsp:nvSpPr>
      <dsp:spPr>
        <a:xfrm>
          <a:off x="288032" y="3"/>
          <a:ext cx="4267200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Дети</a:t>
          </a:r>
          <a:endParaRPr lang="ru-RU" sz="32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288032" y="3"/>
        <a:ext cx="4267200" cy="678960"/>
      </dsp:txXfrm>
    </dsp:sp>
    <dsp:sp modelId="{2DA7C316-D216-4224-A5C7-B8329FF70E57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402520"/>
              <a:satOff val="11111"/>
              <a:lumOff val="-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944C2-19FD-46BB-9E65-FB6E5C9FB184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accent2">
            <a:hueOff val="-5402520"/>
            <a:satOff val="11111"/>
            <a:lumOff val="-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Родители</a:t>
          </a:r>
          <a:endParaRPr lang="ru-RU" sz="2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304800" y="1050819"/>
        <a:ext cx="4267200" cy="678960"/>
      </dsp:txXfrm>
    </dsp:sp>
    <dsp:sp modelId="{1CCFA057-84FF-40CC-A2BA-0E885A54CD2E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0805041"/>
              <a:satOff val="22223"/>
              <a:lumOff val="-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27A3C-166B-4CEF-A401-6A8FEDFBD5C6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accent2">
            <a:hueOff val="-10805041"/>
            <a:satOff val="22223"/>
            <a:lumOff val="-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Воспитатели</a:t>
          </a:r>
          <a:endParaRPr lang="ru-RU" sz="2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304800" y="2094100"/>
        <a:ext cx="4267200" cy="678960"/>
      </dsp:txXfrm>
    </dsp:sp>
    <dsp:sp modelId="{CCB9B5F9-CBCE-4673-9EFE-5BD499D7DAF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6207560"/>
              <a:satOff val="33334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EF3D6-7A56-4449-BA1D-55FD0AE56049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Музыкальный руководитель</a:t>
          </a:r>
          <a:endParaRPr lang="ru-RU" sz="24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304800" y="3137380"/>
        <a:ext cx="4267200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FC23D-64C1-41C3-BF5A-CB1499625F6C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96883-9308-4BCD-8B0B-13E5875B5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691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FC4FE2C-5779-4608-B4FC-4A4286E756A9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44DB7A-33B6-4987-A83E-DFF92B57E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gl.ucoz.ru/_ld/133/59568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88024" y="4221088"/>
            <a:ext cx="4137720" cy="16561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воспитатель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«Детский сад №4» 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Зубарева Г.В.,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Мухина И.А.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700808"/>
            <a:ext cx="6694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«Музыка Великой Победы!»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395536" y="3861048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2195736" y="188640"/>
            <a:ext cx="5328592" cy="45943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Познавательно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творческий проект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3347864" y="6237312"/>
            <a:ext cx="2880320" cy="45943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г.Железногорск, 2016г.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0" name="Picture 2" descr="http://bdshi.muzkult.ru/img/upload/1864/image_image_8793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36" y="5552882"/>
            <a:ext cx="2376264" cy="130511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55676" y="764704"/>
            <a:ext cx="7183524" cy="532859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Calibri" pitchFamily="34" charset="0"/>
              </a:rPr>
              <a:t>2. Основной этап.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Беседа с детьми: «Никто не забыт, ничто не забыто», «Почему война называется Великой Отечественной», «Роль музыки в военных событиях».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Прослушивание музыкальных произведений: «Священная война», «День Победы».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Видео просмотр: «Сильные духом крепче стены», «Сказка солдата».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Рассматривание книжной выставки.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Разучивание песен о войне.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Чтение художественной литературы, заучивание стихов.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Рисование «Иллюстрации к песеннику», «Салют».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Лепка «Звезда».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Аппликация «Флажки», «Вечный огонь».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Музыкальная игра «Летчики, на аэродром!».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Подвижные и сюжетно-ролевые игры «Саперы», «Мы – летчики».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Консультация для родителей «Как рассказать детям о ВОВ», «Песня Победы».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314" name="Picture 2" descr="http://beregovoy-alushta.com/sites/default/files/upload/not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789040"/>
            <a:ext cx="1510589" cy="1281328"/>
          </a:xfrm>
          <a:prstGeom prst="rect">
            <a:avLst/>
          </a:prstGeom>
          <a:noFill/>
        </p:spPr>
      </p:pic>
      <p:pic>
        <p:nvPicPr>
          <p:cNvPr id="13316" name="Picture 4" descr="http://img-fotki.yandex.ru/get/5504/svetlera.283/0_5b4f0_4abfb1f6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60648"/>
            <a:ext cx="1762847" cy="1098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937117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55676" y="764704"/>
            <a:ext cx="7183524" cy="2448272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Calibri" pitchFamily="34" charset="0"/>
              </a:rPr>
              <a:t>3. Заключительный этап.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Оформление песенника с иллюстрациями детей.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Оформление коллекции значков.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Оформление альбома «Фотографии военных лет».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Презентация проекта.</a:t>
            </a:r>
          </a:p>
        </p:txBody>
      </p:sp>
      <p:pic>
        <p:nvPicPr>
          <p:cNvPr id="12292" name="Picture 4" descr="http://by-anna.ucoz.ru/piano/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36912"/>
            <a:ext cx="6130652" cy="4165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685702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91680" y="476672"/>
            <a:ext cx="7020780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08532" y="692696"/>
            <a:ext cx="245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Выставка книг</a:t>
            </a:r>
          </a:p>
        </p:txBody>
      </p:sp>
      <p:pic>
        <p:nvPicPr>
          <p:cNvPr id="13" name="Содержимое 12" descr="выставка книг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060848"/>
            <a:ext cx="3240000" cy="4320000"/>
          </a:xfrm>
          <a:prstGeom prst="round2DiagRect">
            <a:avLst/>
          </a:prstGeom>
          <a:ln w="38100">
            <a:solidFill>
              <a:srgbClr val="C317C7"/>
            </a:solidFill>
          </a:ln>
        </p:spPr>
      </p:pic>
      <p:pic>
        <p:nvPicPr>
          <p:cNvPr id="12" name="Содержимое 11" descr="выставка книг (1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988840"/>
            <a:ext cx="3696000" cy="2772000"/>
          </a:xfrm>
          <a:prstGeom prst="round2Diag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194" name="Picture 2" descr="http://img0.liveinternet.ru/images/attach/c/4/79/720/79720662_0_5a2f7_cb9faf16_XL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653136"/>
            <a:ext cx="2232248" cy="1971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91680" y="476672"/>
            <a:ext cx="7020780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9587" y="548680"/>
            <a:ext cx="315439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Рассказ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 ветеранах войны</a:t>
            </a:r>
          </a:p>
        </p:txBody>
      </p:sp>
      <p:pic>
        <p:nvPicPr>
          <p:cNvPr id="12" name="Содержимое 11" descr="ветеран войны. Рассказ ребенка о бабушке (8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916832"/>
            <a:ext cx="3240000" cy="4320000"/>
          </a:xfrm>
          <a:prstGeom prst="round2Diag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Содержимое 10" descr="ветеран войны. Рассказ ребенка о бабушке (3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1988840"/>
            <a:ext cx="3240000" cy="4320000"/>
          </a:xfrm>
          <a:prstGeom prst="round2Diag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242" name="Picture 2" descr="http://img-fotki.yandex.ru/get/6514/39663434.240/0_7cd9b_1cbfbf9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0768"/>
            <a:ext cx="1914525" cy="1876425"/>
          </a:xfrm>
          <a:prstGeom prst="rect">
            <a:avLst/>
          </a:prstGeom>
          <a:noFill/>
        </p:spPr>
      </p:pic>
      <p:pic>
        <p:nvPicPr>
          <p:cNvPr id="10244" name="Picture 4" descr="http://img-fotki.yandex.ru/get/4418/84190640.55/0_82c19_adca45f1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052736"/>
            <a:ext cx="2088232" cy="2303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91680" y="476672"/>
            <a:ext cx="7020780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5460" y="548680"/>
            <a:ext cx="330263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Видеопросмотр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«Солдатская сказка»</a:t>
            </a:r>
          </a:p>
        </p:txBody>
      </p:sp>
      <p:pic>
        <p:nvPicPr>
          <p:cNvPr id="15" name="Содержимое 14" descr="видеопросмотр - Сильные духом, крепче стены. Солдатская сказка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3840000" cy="2880000"/>
          </a:xfrm>
          <a:prstGeom prst="foldedCorner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Содержимое 13" descr="видеопросмотр - Сильные духом, крепче стены. Солдатская сказка (1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619672" y="1916832"/>
            <a:ext cx="3840000" cy="2880000"/>
          </a:xfrm>
          <a:prstGeom prst="foldedCorner">
            <a:avLst/>
          </a:prstGeom>
          <a:ln w="38100">
            <a:solidFill>
              <a:srgbClr val="C00000"/>
            </a:solidFill>
          </a:ln>
        </p:spPr>
      </p:pic>
      <p:pic>
        <p:nvPicPr>
          <p:cNvPr id="9218" name="Picture 2" descr="http://img-fotki.yandex.ru/get/6003/svetlera.280/0_5b435_c744b3ce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937787"/>
            <a:ext cx="1440160" cy="1920213"/>
          </a:xfrm>
          <a:prstGeom prst="rect">
            <a:avLst/>
          </a:prstGeom>
          <a:noFill/>
        </p:spPr>
      </p:pic>
      <p:pic>
        <p:nvPicPr>
          <p:cNvPr id="9222" name="Picture 6" descr="http://s019.radikal.ru/i629/1204/ff/3f451d2714c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844824"/>
            <a:ext cx="1057300" cy="1589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475656" y="476672"/>
            <a:ext cx="7236804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548680"/>
            <a:ext cx="3699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Рассматривание альбома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«Фотографии военных лет»</a:t>
            </a:r>
          </a:p>
        </p:txBody>
      </p:sp>
      <p:pic>
        <p:nvPicPr>
          <p:cNvPr id="12" name="Содержимое 11" descr="рассматривание альбома - фотографии военных лет (2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916832"/>
            <a:ext cx="3840000" cy="2880000"/>
          </a:xfrm>
          <a:prstGeom prst="foldedCorner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Содержимое 12" descr="рассматривание альбома - фотографии военных лет (1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508104" y="1916832"/>
            <a:ext cx="3105000" cy="4140000"/>
          </a:xfrm>
          <a:prstGeom prst="foldedCorner">
            <a:avLst/>
          </a:prstGeom>
          <a:ln w="38100">
            <a:solidFill>
              <a:srgbClr val="93FFFF"/>
            </a:solidFill>
          </a:ln>
        </p:spPr>
      </p:pic>
      <p:pic>
        <p:nvPicPr>
          <p:cNvPr id="6146" name="Picture 2" descr="http://img-fotki.yandex.ru/get/6709/50025318.1c0/0_aadda_6f1be4f_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941168"/>
            <a:ext cx="2109296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475656" y="476672"/>
            <a:ext cx="7236804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8110" y="548680"/>
            <a:ext cx="26952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Рассматривание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коллекции значков</a:t>
            </a:r>
          </a:p>
        </p:txBody>
      </p:sp>
      <p:pic>
        <p:nvPicPr>
          <p:cNvPr id="10" name="Содержимое 9" descr="рассматривание коллекции значков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564904"/>
            <a:ext cx="2970000" cy="3960000"/>
          </a:xfrm>
          <a:prstGeom prst="round2Diag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7" name="Содержимое 16" descr="рассматривание коллекции значков (11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24128" y="2636912"/>
            <a:ext cx="2970000" cy="3960000"/>
          </a:xfrm>
          <a:prstGeom prst="round2Diag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8" name="Содержимое 14" descr="рассматривание коллекции значков (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988840"/>
            <a:ext cx="3600000" cy="2700000"/>
          </a:xfrm>
          <a:prstGeom prst="round2Diag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122" name="Picture 2" descr="http://moycow108.ucoz.ru/images/icon/sta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725144"/>
            <a:ext cx="1861146" cy="1944216"/>
          </a:xfrm>
          <a:prstGeom prst="rect">
            <a:avLst/>
          </a:prstGeom>
          <a:noFill/>
        </p:spPr>
      </p:pic>
      <p:pic>
        <p:nvPicPr>
          <p:cNvPr id="5126" name="Picture 6" descr="http://img0.liveinternet.ru/images/attach/c/4/122/515/122515952_DP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484784"/>
            <a:ext cx="1321321" cy="97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91680" y="476672"/>
            <a:ext cx="7020780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7" name="Содержимое 6" descr="аппликация - вечный огонь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347708">
            <a:off x="536717" y="1660347"/>
            <a:ext cx="2970000" cy="3960000"/>
          </a:xfrm>
          <a:prstGeom prst="round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923928" y="548680"/>
            <a:ext cx="25857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Аппликация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«Вечный огонь»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5" name="Содержимое 14" descr="аппликация - вечный огонь (5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57095">
            <a:off x="5469458" y="1736186"/>
            <a:ext cx="2970000" cy="3960000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6" name="Содержимое 7" descr="аппликация - вечный огонь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636912"/>
            <a:ext cx="2970000" cy="39600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266" name="Picture 2" descr="http://www.playcast.ru/uploads/2014/04/27/838506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589240"/>
            <a:ext cx="1409700" cy="1028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19672" y="404664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548680"/>
            <a:ext cx="25392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Лепка «Звезда»</a:t>
            </a:r>
          </a:p>
        </p:txBody>
      </p:sp>
      <p:pic>
        <p:nvPicPr>
          <p:cNvPr id="10" name="Содержимое 9" descr="лепка - звезда (3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700808"/>
            <a:ext cx="3600000" cy="2700000"/>
          </a:xfrm>
          <a:prstGeom prst="round2Same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7170" name="Picture 2" descr="https://img-fotki.yandex.ru/get/6301/92013362.22/0_75c2d_2b369d67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869160"/>
            <a:ext cx="1428750" cy="1314451"/>
          </a:xfrm>
          <a:prstGeom prst="rect">
            <a:avLst/>
          </a:prstGeom>
          <a:noFill/>
        </p:spPr>
      </p:pic>
      <p:pic>
        <p:nvPicPr>
          <p:cNvPr id="12" name="Содержимое 11" descr="лепка - звезда (10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148064" y="1628800"/>
            <a:ext cx="3600000" cy="2700000"/>
          </a:xfrm>
          <a:prstGeom prst="round2Same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3" name="Содержимое 10" descr="лепка - звезда (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933056"/>
            <a:ext cx="3600000" cy="2700000"/>
          </a:xfrm>
          <a:prstGeom prst="round2Same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475656" y="476672"/>
            <a:ext cx="7236804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692696"/>
            <a:ext cx="3148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Рисование «Салют»</a:t>
            </a:r>
          </a:p>
        </p:txBody>
      </p:sp>
      <p:pic>
        <p:nvPicPr>
          <p:cNvPr id="12" name="Содержимое 11" descr="рисование - салют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844824"/>
            <a:ext cx="3240000" cy="4320000"/>
          </a:xfrm>
          <a:prstGeom prst="snip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Содержимое 12" descr="рисование - салют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48064" y="2204864"/>
            <a:ext cx="3240000" cy="4320000"/>
          </a:xfrm>
          <a:prstGeom prst="snip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4098" name="Picture 2" descr="http://4.bp.blogspot.com/_p5yGk8KbDhA/TUDa6drXyNI/AAAAAAAABkU/QcdNjOvWH5Q/s1600/fireworks_%25252525255BStuffadda.com%25252525255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2592606" cy="2211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1671" y="620688"/>
            <a:ext cx="33087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 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23728" y="1772816"/>
            <a:ext cx="6643464" cy="403244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     Исторически сложилось так, что любовь к Родине, патриотизм во все времена в Российском государстве были чертой национального характера. Это находило отклик народной и композиторской русской музыке. Но в силу последних политических и экономических перемен все более заметной стала утрата нашим обществом традиционного российского патриотического сознания. Все чаще дети обращают свое внимание на «популярную» музыку с низким качеством исполнения. Таким образом, теряется связь с культурным, истинно русским наследием государства Российского. В связи с этим очевидна неотложность решения острейших проблем воспитания патриотизма в работе с детьми дошкольного возраста. 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     Патриотизм – сложное и высокое человеческое чувство. Его трудно определить несколькими словами. Это любовь к родным и близким людям, к малой Родине, гордость за свой народ. И все это воспето в русских народных песнях и в музыке русских композиторов. Особое место в музыке занимает музыка Великой Победы.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1508" name="Picture 4" descr="http://www.musicgraphicsgalore.net/brass/trumpet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214751">
            <a:off x="870284" y="1704278"/>
            <a:ext cx="1809750" cy="1238250"/>
          </a:xfrm>
          <a:prstGeom prst="rect">
            <a:avLst/>
          </a:prstGeom>
          <a:noFill/>
        </p:spPr>
      </p:pic>
      <p:pic>
        <p:nvPicPr>
          <p:cNvPr id="21512" name="Picture 8" descr="http://ekladata.com/zIRmMGbF4-hH3tkZmgRFR3dw1Y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589240"/>
            <a:ext cx="5688632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49086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475656" y="476672"/>
            <a:ext cx="7236804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66208" y="692696"/>
            <a:ext cx="33999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Оформление песенника</a:t>
            </a:r>
          </a:p>
        </p:txBody>
      </p:sp>
      <p:pic>
        <p:nvPicPr>
          <p:cNvPr id="16" name="Содержимое 10" descr="создание и оформление песенника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556792"/>
            <a:ext cx="3360000" cy="2520000"/>
          </a:xfrm>
          <a:prstGeom prst="round2Diag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1" name="Содержимое 14" descr="создание и оформление песенника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628800"/>
            <a:ext cx="2970000" cy="3960000"/>
          </a:xfrm>
          <a:prstGeom prst="round2Diag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Содержимое 9" descr="создание и оформление песенника (1)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059832" y="1988840"/>
            <a:ext cx="2970000" cy="3960000"/>
          </a:xfrm>
          <a:prstGeom prst="round2Diag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5" name="Содержимое 19" descr="создание и оформление песенника (19)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004048" y="4365104"/>
            <a:ext cx="3831652" cy="2160000"/>
          </a:xfrm>
          <a:prstGeom prst="round2DiagRect">
            <a:avLst/>
          </a:prstGeom>
          <a:ln w="38100">
            <a:solidFill>
              <a:srgbClr val="A53598"/>
            </a:solidFill>
          </a:ln>
        </p:spPr>
      </p:pic>
      <p:pic>
        <p:nvPicPr>
          <p:cNvPr id="3076" name="Picture 4" descr="http://www.bluelinearts.org/wp/wp-content/uploads/2015/04/Music-not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067299"/>
            <a:ext cx="2857500" cy="179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475656" y="476672"/>
            <a:ext cx="7236804" cy="1368152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548680"/>
            <a:ext cx="23818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Консультации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для родителей</a:t>
            </a:r>
          </a:p>
        </p:txBody>
      </p:sp>
      <p:pic>
        <p:nvPicPr>
          <p:cNvPr id="2050" name="Picture 2" descr="http://www.playcast.ru/uploads/2014/04/27/838506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517232"/>
            <a:ext cx="1409700" cy="1028701"/>
          </a:xfrm>
          <a:prstGeom prst="rect">
            <a:avLst/>
          </a:prstGeom>
          <a:noFill/>
        </p:spPr>
      </p:pic>
      <p:pic>
        <p:nvPicPr>
          <p:cNvPr id="11" name="Содержимое 10" descr="20160414_11280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835696" y="1916832"/>
            <a:ext cx="3105000" cy="4140000"/>
          </a:xfrm>
          <a:prstGeom prst="foldedCorner">
            <a:avLst/>
          </a:prstGeom>
          <a:ln w="38100">
            <a:solidFill>
              <a:srgbClr val="C317C7"/>
            </a:solidFill>
          </a:ln>
        </p:spPr>
      </p:pic>
      <p:pic>
        <p:nvPicPr>
          <p:cNvPr id="12" name="Содержимое 12" descr="консультация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5148064" y="1916832"/>
            <a:ext cx="3105000" cy="4140000"/>
          </a:xfrm>
          <a:prstGeom prst="foldedCorner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247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boko31.ru/xomabni/img4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5779" cy="6858000"/>
          </a:xfrm>
          <a:prstGeom prst="rect">
            <a:avLst/>
          </a:prstGeom>
          <a:noFill/>
        </p:spPr>
      </p:pic>
      <p:pic>
        <p:nvPicPr>
          <p:cNvPr id="11266" name="Picture 2" descr="http://www.playcast.ru/uploads/2015/12/01/161194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98921">
            <a:off x="229483" y="1910515"/>
            <a:ext cx="8794835" cy="2123386"/>
          </a:xfrm>
          <a:prstGeom prst="rect">
            <a:avLst/>
          </a:prstGeom>
          <a:noFill/>
        </p:spPr>
      </p:pic>
      <p:pic>
        <p:nvPicPr>
          <p:cNvPr id="1028" name="Picture 4" descr="http://img.over-blog-kiwi.com/0/62/26/59/20151211/ob_e63cdc_5eb7037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47256" cy="275780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1899" y="620688"/>
            <a:ext cx="2568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Проблема: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1916832"/>
            <a:ext cx="7075512" cy="21602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alibri" pitchFamily="34" charset="0"/>
              </a:rPr>
              <a:t>у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</a:rPr>
              <a:t> современных детей слабая патриотическая направленность, недостаточно знаний о музыке Великой Отечественной войны.</a:t>
            </a:r>
            <a:endParaRPr lang="ru-RU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484" name="Picture 4" descr="http://uui-rb.ru/wp-content/uploads/2015/10/%D0%94%D0%B5%D0%BD%D1%8C-%D0%BE%D1%82%D0%BA%D1%80%D1%8B%D1%82%D1%8B%D1%85-%D0%B4%D0%B2%D0%B5%D1%80%D0%B5%D0%B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432048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865330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57844" y="620688"/>
            <a:ext cx="2216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Гипотеза: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77008" y="1988840"/>
            <a:ext cx="6499448" cy="25922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Calibri" pitchFamily="34" charset="0"/>
              </a:rPr>
              <a:t>е</a:t>
            </a:r>
            <a:r>
              <a:rPr lang="ru-RU" sz="3000" b="1" dirty="0" smtClean="0">
                <a:solidFill>
                  <a:schemeClr val="tx1"/>
                </a:solidFill>
                <a:latin typeface="Calibri" pitchFamily="34" charset="0"/>
              </a:rPr>
              <a:t>сли детей старшего дошкольного возраста систематически и последовательно знакомить с песнями военных лет, с их историей, то появится связь с культурным, русским наследием Российского государства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9458" name="Picture 2" descr="http://img-fotki.yandex.ru/get/5409/91024863.1b1/0_ae7c0_9c633fd8_L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437112"/>
            <a:ext cx="2448272" cy="2148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48984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2316" y="620688"/>
            <a:ext cx="3507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Участники проекта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411760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40" name="Picture 8" descr="http://1.bp.blogspot.com/-FFzWJPlliDA/U1_-1IywTGI/AAAAAAAAKoo/YYx2n5JAYlE/s1600/0_5b4dc_4aa6faed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5085184"/>
            <a:ext cx="2112235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48984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58CD44-28B8-4F73-B4D8-272FBBEE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4F58CD44-28B8-4F73-B4D8-272FBBEE3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C944C2-19FD-46BB-9E65-FB6E5C9FB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60C944C2-19FD-46BB-9E65-FB6E5C9FB1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A27A3C-166B-4CEF-A401-6A8FEDFB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F0A27A3C-166B-4CEF-A401-6A8FEDFB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6EF3D6-7A56-4449-BA1D-55FD0AE56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dgm id="{1D6EF3D6-7A56-4449-BA1D-55FD0AE56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04A706-FED5-4496-9BA6-EB85C377B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A904A706-FED5-4496-9BA6-EB85C377B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A7C316-D216-4224-A5C7-B8329FF70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2DA7C316-D216-4224-A5C7-B8329FF70E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CFA057-84FF-40CC-A2BA-0E885A54C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1CCFA057-84FF-40CC-A2BA-0E885A54C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B9B5F9-CBCE-4673-9EFE-5BD499D7D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CCB9B5F9-CBCE-4673-9EFE-5BD499D7D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Graphic spid="8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5676" y="1916832"/>
            <a:ext cx="7003504" cy="216024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</a:rPr>
              <a:t>Воспитание чувства патриотизма у детей старшего дошкольного возраста через музыкальную культуру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3208" y="548680"/>
            <a:ext cx="16145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7410" name="Picture 2" descr="http://www.playcast.ru/uploads/2014/05/04/84748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36501"/>
            <a:ext cx="3687341" cy="253710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 animBg="1"/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4087" y="548680"/>
            <a:ext cx="22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1844824"/>
            <a:ext cx="7003504" cy="3960440"/>
          </a:xfrm>
        </p:spPr>
        <p:txBody>
          <a:bodyPr>
            <a:normAutofit fontScale="92500" lnSpcReduction="20000"/>
          </a:bodyPr>
          <a:lstStyle/>
          <a:p>
            <a:pPr marL="342900" indent="-342900" algn="just"/>
            <a:r>
              <a:rPr lang="ru-RU" dirty="0" smtClean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дать представление о значении победы народа в Великой Отечественной войне;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познакомить с историческими фактами военных лет;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познакомить с патриотическими произведениями, созданными в годы войны и после ее окончания;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развивать музыкальные способности детей через пение, музыкально-ритмические движения;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формировать чувство любви к Родине, гражданскую принадлежность;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воспитывать будущих защитников Отечества;</a:t>
            </a:r>
          </a:p>
          <a:p>
            <a:pPr marL="342900" indent="-342900"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проводить работу с родителями, привлекая их к патриотическому воспитанию в семье.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6386" name="Picture 2" descr="http://www.playcast.ru/uploads/2015/05/04/134568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445224"/>
            <a:ext cx="1778546" cy="1155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822651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440160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8921" y="546516"/>
            <a:ext cx="23342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Ожидаемый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результат: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48290" y="1988840"/>
            <a:ext cx="7435552" cy="432048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- У детей сформируются представления о значении победы нашего народа в ВОВ;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- у детей появится устойчивый интерес к военно-патриотической музыке;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- проявится любовь и интерес к песням Великой Победы; чувства единения и гордости за старшее поколение;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           - создадутся необходимые условия в группе для целостного     представления ВОВ, о людях, которые завоевали победу;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            - развитие у детей любознательности, творческих способностей, познавательной активности;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            - повышение интереса родителей в формировании чувства патриотизма у детей;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                        - партнерские отношения родителей и педагогов в совместной организации жизни группы.</a:t>
            </a:r>
            <a:endParaRPr lang="ru-RU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5362" name="Picture 2" descr="http://s10.rimg.info/2111a29a6e97b415daced9de8b4310a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96275">
            <a:off x="6221368" y="5840807"/>
            <a:ext cx="2593858" cy="911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989338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dsovet.su/_ld/355/54059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1655676" y="548680"/>
            <a:ext cx="7020780" cy="1152128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56719" y="620688"/>
            <a:ext cx="3418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Этапы работы: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55676" y="1988840"/>
            <a:ext cx="7183524" cy="28117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Calibri" pitchFamily="34" charset="0"/>
              </a:rPr>
              <a:t>1. Подготовительный этап.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Составление плана работы.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Подбор литературы по теме.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Подбор сюжетных картинок и иллюстраций.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Поиск материала для песенника «Военные песни в моей семье».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alibri" pitchFamily="34" charset="0"/>
              </a:rPr>
              <a:t>- Сбор значков «О войне и мире».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342" name="Picture 6" descr="http://dshi13.mo.muzkult.ru/img/upload/867/image_image_1162889.png?timestamp=145869120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365104"/>
            <a:ext cx="4752528" cy="221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974607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/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</TotalTime>
  <Words>706</Words>
  <Application>Microsoft Office PowerPoint</Application>
  <PresentationFormat>Экран (4:3)</PresentationFormat>
  <Paragraphs>97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сюжетно-ролевой игры</dc:title>
  <dc:creator>User</dc:creator>
  <cp:lastModifiedBy>Galina</cp:lastModifiedBy>
  <cp:revision>248</cp:revision>
  <dcterms:created xsi:type="dcterms:W3CDTF">2012-05-03T10:24:15Z</dcterms:created>
  <dcterms:modified xsi:type="dcterms:W3CDTF">2016-06-07T12:43:17Z</dcterms:modified>
</cp:coreProperties>
</file>